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868" r:id="rId3"/>
    <p:sldId id="854" r:id="rId4"/>
    <p:sldId id="890" r:id="rId5"/>
    <p:sldId id="895" r:id="rId6"/>
    <p:sldId id="896" r:id="rId7"/>
    <p:sldId id="856" r:id="rId8"/>
    <p:sldId id="838" r:id="rId9"/>
    <p:sldId id="880" r:id="rId10"/>
    <p:sldId id="892" r:id="rId11"/>
    <p:sldId id="839" r:id="rId12"/>
    <p:sldId id="885" r:id="rId13"/>
    <p:sldId id="878" r:id="rId14"/>
    <p:sldId id="879" r:id="rId15"/>
    <p:sldId id="881" r:id="rId16"/>
    <p:sldId id="882" r:id="rId17"/>
    <p:sldId id="886" r:id="rId18"/>
    <p:sldId id="887" r:id="rId19"/>
    <p:sldId id="840" r:id="rId20"/>
    <p:sldId id="883" r:id="rId21"/>
    <p:sldId id="841" r:id="rId22"/>
    <p:sldId id="884" r:id="rId23"/>
    <p:sldId id="891" r:id="rId24"/>
    <p:sldId id="845" r:id="rId25"/>
    <p:sldId id="846" r:id="rId26"/>
    <p:sldId id="848" r:id="rId27"/>
    <p:sldId id="847" r:id="rId28"/>
    <p:sldId id="849" r:id="rId29"/>
    <p:sldId id="850" r:id="rId30"/>
    <p:sldId id="852" r:id="rId31"/>
    <p:sldId id="853" r:id="rId32"/>
    <p:sldId id="888" r:id="rId33"/>
    <p:sldId id="897" r:id="rId34"/>
    <p:sldId id="898" r:id="rId35"/>
    <p:sldId id="859" r:id="rId36"/>
    <p:sldId id="889" r:id="rId37"/>
    <p:sldId id="894" r:id="rId38"/>
    <p:sldId id="30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12BB8E8-32CF-4D36-94A9-863ED0E276C7}">
          <p14:sldIdLst>
            <p14:sldId id="256"/>
            <p14:sldId id="868"/>
            <p14:sldId id="854"/>
            <p14:sldId id="890"/>
            <p14:sldId id="895"/>
            <p14:sldId id="896"/>
            <p14:sldId id="856"/>
            <p14:sldId id="838"/>
            <p14:sldId id="880"/>
            <p14:sldId id="892"/>
            <p14:sldId id="839"/>
            <p14:sldId id="885"/>
            <p14:sldId id="878"/>
            <p14:sldId id="879"/>
            <p14:sldId id="881"/>
            <p14:sldId id="882"/>
            <p14:sldId id="886"/>
            <p14:sldId id="887"/>
            <p14:sldId id="840"/>
            <p14:sldId id="883"/>
            <p14:sldId id="841"/>
            <p14:sldId id="884"/>
            <p14:sldId id="891"/>
            <p14:sldId id="845"/>
            <p14:sldId id="846"/>
            <p14:sldId id="848"/>
            <p14:sldId id="847"/>
            <p14:sldId id="849"/>
            <p14:sldId id="850"/>
            <p14:sldId id="852"/>
            <p14:sldId id="853"/>
            <p14:sldId id="888"/>
            <p14:sldId id="897"/>
            <p14:sldId id="898"/>
            <p14:sldId id="859"/>
            <p14:sldId id="889"/>
            <p14:sldId id="894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5740" autoAdjust="0"/>
  </p:normalViewPr>
  <p:slideViewPr>
    <p:cSldViewPr>
      <p:cViewPr varScale="1">
        <p:scale>
          <a:sx n="78" d="100"/>
          <a:sy n="78" d="100"/>
        </p:scale>
        <p:origin x="8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715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Lift and cosine are good indicators of interestingness. In addition, the Phi Coefficient, </a:t>
            </a:r>
            <a:r>
              <a:rPr lang="en-US" dirty="0" err="1"/>
              <a:t>Convinction</a:t>
            </a:r>
            <a:r>
              <a:rPr lang="en-US" dirty="0"/>
              <a:t>, and </a:t>
            </a:r>
            <a:r>
              <a:rPr lang="en-US" dirty="0" err="1"/>
              <a:t>Jaccard</a:t>
            </a:r>
            <a:r>
              <a:rPr lang="en-US" dirty="0"/>
              <a:t> also turn out to be good indicators of interestingness.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92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Lift and cosine are good indicators of interestingness. In addition, the Phi Coefficient, </a:t>
            </a:r>
            <a:r>
              <a:rPr lang="en-US" dirty="0" err="1"/>
              <a:t>Convinction</a:t>
            </a:r>
            <a:r>
              <a:rPr lang="en-US" dirty="0"/>
              <a:t>, and </a:t>
            </a:r>
            <a:r>
              <a:rPr lang="en-US" dirty="0" err="1"/>
              <a:t>Jaccard</a:t>
            </a:r>
            <a:r>
              <a:rPr lang="en-US" dirty="0"/>
              <a:t> also turn out to be good indicators of interestingness.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03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65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12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33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Support = 2/11  = 0.182</a:t>
            </a:r>
          </a:p>
          <a:p>
            <a:r>
              <a:rPr lang="en-US" dirty="0"/>
              <a:t>Confidence = 2/6</a:t>
            </a:r>
            <a:r>
              <a:rPr lang="en-US" baseline="0" dirty="0"/>
              <a:t> = 0.333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52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 err="1"/>
              <a:t>P</a:t>
            </a:r>
            <a:r>
              <a:rPr lang="mr-IN" dirty="0"/>
              <a:t>(</a:t>
            </a:r>
            <a:r>
              <a:rPr lang="mr-IN" dirty="0" err="1"/>
              <a:t>A</a:t>
            </a:r>
            <a:r>
              <a:rPr lang="mr-IN" dirty="0"/>
              <a:t>) = 6/11 = 0.5</a:t>
            </a:r>
            <a:r>
              <a:rPr lang="en-US" dirty="0"/>
              <a:t>4</a:t>
            </a:r>
            <a:r>
              <a:rPr lang="mr-IN" dirty="0"/>
              <a:t>5</a:t>
            </a:r>
            <a:endParaRPr lang="en-US" dirty="0"/>
          </a:p>
          <a:p>
            <a:r>
              <a:rPr lang="mr-IN" dirty="0" err="1"/>
              <a:t>P</a:t>
            </a:r>
            <a:r>
              <a:rPr lang="mr-IN" dirty="0"/>
              <a:t>(</a:t>
            </a:r>
            <a:r>
              <a:rPr lang="mr-IN" dirty="0" err="1"/>
              <a:t>B</a:t>
            </a:r>
            <a:r>
              <a:rPr lang="mr-IN" dirty="0"/>
              <a:t>) = 7/11 = 0.6</a:t>
            </a:r>
            <a:r>
              <a:rPr lang="en-US" dirty="0"/>
              <a:t>36</a:t>
            </a:r>
          </a:p>
          <a:p>
            <a:r>
              <a:rPr lang="mr-IN" dirty="0" err="1"/>
              <a:t>P</a:t>
            </a:r>
            <a:r>
              <a:rPr lang="mr-IN" dirty="0"/>
              <a:t>(A^B) = 2/11 = 0.18</a:t>
            </a:r>
            <a:r>
              <a:rPr lang="en-US" dirty="0"/>
              <a:t>2</a:t>
            </a:r>
          </a:p>
          <a:p>
            <a:r>
              <a:rPr lang="mr-IN" dirty="0" err="1"/>
              <a:t>Cosine</a:t>
            </a:r>
            <a:r>
              <a:rPr lang="mr-IN" dirty="0"/>
              <a:t> = 0.18</a:t>
            </a:r>
            <a:r>
              <a:rPr lang="en-US" dirty="0"/>
              <a:t>2</a:t>
            </a:r>
            <a:r>
              <a:rPr lang="mr-IN" dirty="0"/>
              <a:t>/ SQRT(0.5</a:t>
            </a:r>
            <a:r>
              <a:rPr lang="en-US" dirty="0"/>
              <a:t>4</a:t>
            </a:r>
            <a:r>
              <a:rPr lang="mr-IN" dirty="0"/>
              <a:t>5*0.6</a:t>
            </a:r>
            <a:r>
              <a:rPr lang="en-US" dirty="0"/>
              <a:t>36</a:t>
            </a:r>
            <a:r>
              <a:rPr lang="mr-IN" dirty="0"/>
              <a:t>)</a:t>
            </a:r>
            <a:endParaRPr lang="en-US" dirty="0"/>
          </a:p>
          <a:p>
            <a:r>
              <a:rPr lang="mr-IN" dirty="0" err="1"/>
              <a:t>Cosine</a:t>
            </a:r>
            <a:r>
              <a:rPr lang="mr-IN" dirty="0"/>
              <a:t> = 0.18</a:t>
            </a:r>
            <a:r>
              <a:rPr lang="en-US" dirty="0"/>
              <a:t>2</a:t>
            </a:r>
            <a:r>
              <a:rPr lang="mr-IN" dirty="0"/>
              <a:t>/0.5</a:t>
            </a:r>
            <a:r>
              <a:rPr lang="en-US" dirty="0"/>
              <a:t>8</a:t>
            </a:r>
            <a:r>
              <a:rPr lang="mr-IN" dirty="0"/>
              <a:t>9 = 0.30</a:t>
            </a:r>
            <a:r>
              <a:rPr lang="en-US" dirty="0"/>
              <a:t>9</a:t>
            </a:r>
            <a:r>
              <a:rPr lang="mr-IN" dirty="0"/>
              <a:t> </a:t>
            </a:r>
            <a:r>
              <a:rPr lang="en-US" dirty="0"/>
              <a:t>=</a:t>
            </a:r>
            <a:r>
              <a:rPr lang="mr-IN" dirty="0"/>
              <a:t> </a:t>
            </a:r>
            <a:r>
              <a:rPr lang="mr-IN" dirty="0" err="1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21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 err="1"/>
              <a:t>Confidence</a:t>
            </a:r>
            <a:r>
              <a:rPr lang="mr-IN" dirty="0"/>
              <a:t> (</a:t>
            </a:r>
            <a:r>
              <a:rPr lang="mr-IN" dirty="0" err="1"/>
              <a:t>A</a:t>
            </a:r>
            <a:r>
              <a:rPr lang="mr-IN" dirty="0"/>
              <a:t>-&gt;</a:t>
            </a:r>
            <a:r>
              <a:rPr lang="mr-IN" dirty="0" err="1"/>
              <a:t>B</a:t>
            </a:r>
            <a:r>
              <a:rPr lang="mr-IN" dirty="0"/>
              <a:t>) = 2/6 = 0.33</a:t>
            </a:r>
            <a:r>
              <a:rPr lang="en-US" dirty="0"/>
              <a:t>3</a:t>
            </a:r>
          </a:p>
          <a:p>
            <a:r>
              <a:rPr lang="mr-IN" dirty="0" err="1"/>
              <a:t>P</a:t>
            </a:r>
            <a:r>
              <a:rPr lang="mr-IN" dirty="0"/>
              <a:t>(</a:t>
            </a:r>
            <a:r>
              <a:rPr lang="mr-IN" dirty="0" err="1"/>
              <a:t>B</a:t>
            </a:r>
            <a:r>
              <a:rPr lang="mr-IN" dirty="0"/>
              <a:t>) = 7/11 = 0.6</a:t>
            </a:r>
            <a:r>
              <a:rPr lang="en-US" dirty="0"/>
              <a:t>36</a:t>
            </a:r>
          </a:p>
          <a:p>
            <a:endParaRPr lang="en-US" dirty="0"/>
          </a:p>
          <a:p>
            <a:r>
              <a:rPr lang="mr-IN" dirty="0" err="1"/>
              <a:t>Lift</a:t>
            </a:r>
            <a:r>
              <a:rPr lang="mr-IN" dirty="0"/>
              <a:t> = 0.333/0.636 = 0.52</a:t>
            </a:r>
            <a:r>
              <a:rPr lang="en-US" dirty="0"/>
              <a:t>4</a:t>
            </a:r>
            <a:r>
              <a:rPr lang="mr-IN" dirty="0"/>
              <a:t> </a:t>
            </a:r>
            <a:r>
              <a:rPr lang="en-US" dirty="0"/>
              <a:t>=</a:t>
            </a:r>
            <a:r>
              <a:rPr lang="mr-IN" dirty="0"/>
              <a:t>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21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mr-IN" dirty="0" err="1"/>
              <a:t>P</a:t>
            </a:r>
            <a:r>
              <a:rPr lang="mr-IN" dirty="0"/>
              <a:t>(</a:t>
            </a:r>
            <a:r>
              <a:rPr lang="mr-IN" dirty="0" err="1"/>
              <a:t>A</a:t>
            </a:r>
            <a:r>
              <a:rPr lang="mr-IN" dirty="0"/>
              <a:t>) = 6/11 = 0.5</a:t>
            </a:r>
            <a:r>
              <a:rPr lang="en-US" dirty="0"/>
              <a:t>4</a:t>
            </a:r>
            <a:r>
              <a:rPr lang="mr-IN" dirty="0"/>
              <a:t>5</a:t>
            </a:r>
            <a:endParaRPr lang="en-US" dirty="0"/>
          </a:p>
          <a:p>
            <a:r>
              <a:rPr lang="mr-IN" dirty="0" err="1"/>
              <a:t>P</a:t>
            </a:r>
            <a:r>
              <a:rPr lang="mr-IN" dirty="0"/>
              <a:t>(</a:t>
            </a:r>
            <a:r>
              <a:rPr lang="mr-IN" dirty="0" err="1"/>
              <a:t>B</a:t>
            </a:r>
            <a:r>
              <a:rPr lang="mr-IN" dirty="0"/>
              <a:t>) = 7/11 = 0.6</a:t>
            </a:r>
            <a:r>
              <a:rPr lang="en-US" dirty="0"/>
              <a:t>36</a:t>
            </a:r>
          </a:p>
          <a:p>
            <a:r>
              <a:rPr lang="mr-IN" dirty="0" err="1"/>
              <a:t>P</a:t>
            </a:r>
            <a:r>
              <a:rPr lang="mr-IN" dirty="0"/>
              <a:t>(A^B) = 2/11 = 0.18</a:t>
            </a:r>
            <a:r>
              <a:rPr lang="en-US" dirty="0"/>
              <a:t>2</a:t>
            </a:r>
          </a:p>
          <a:p>
            <a:endParaRPr lang="en-US" dirty="0"/>
          </a:p>
          <a:p>
            <a:r>
              <a:rPr lang="en-US" dirty="0" err="1"/>
              <a:t>Jaccard</a:t>
            </a:r>
            <a:r>
              <a:rPr lang="en-US" baseline="0" dirty="0"/>
              <a:t> = 0.182/(0.545+0.636-0.182)</a:t>
            </a:r>
          </a:p>
          <a:p>
            <a:r>
              <a:rPr lang="en-US" baseline="0" dirty="0" err="1"/>
              <a:t>Jaccard</a:t>
            </a:r>
            <a:r>
              <a:rPr lang="en-US" baseline="0" dirty="0"/>
              <a:t> = 0.182/0.999 = 0.182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84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/>
              <a:t>We argue in this paper that cosine and added value (or equivalently lift) are well suited to educational data, and that teachers can interpret their results easily.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We argue that interestingness should be checked with cosine first, and then with lift if cosine rates the rule as </a:t>
            </a:r>
            <a:r>
              <a:rPr lang="en-US" dirty="0" err="1"/>
              <a:t>noninteresting</a:t>
            </a:r>
            <a:r>
              <a:rPr lang="en-U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If both measures disagree, teachers should use the intuition behind the measures to decide whether or not to dismiss the association rule.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09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/>
              <a:t>We argue in this paper that cosine and added value (or equivalently lift) are well suited to educational data, and that teachers can interpret their results easily.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We argue that interestingness should be checked with cosine first, and then with lift if cosine rates the rule as </a:t>
            </a:r>
            <a:r>
              <a:rPr lang="en-US" dirty="0" err="1"/>
              <a:t>noninteresting</a:t>
            </a:r>
            <a:r>
              <a:rPr lang="en-US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/>
              <a:t>If both measures disagree, teachers should use the intuition behind the measures to decide whether or not to dismiss the association rule.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F639B-656A-4369-84E0-F13809BA208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6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 6191</a:t>
            </a:r>
            <a:br>
              <a:rPr lang="en-US" dirty="0"/>
            </a:br>
            <a:r>
              <a:rPr lang="en-US" dirty="0"/>
              <a:t>Spring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474E6-5037-EF73-60F5-9F02B2FCD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C3CAB-B791-4FAE-347B-9BC393B81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90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Interestingness</a:t>
            </a:r>
          </a:p>
          <a:p>
            <a:endParaRPr lang="en-US" dirty="0"/>
          </a:p>
          <a:p>
            <a:r>
              <a:rPr lang="en-US" dirty="0"/>
              <a:t>What are some interestingness metrics?</a:t>
            </a:r>
          </a:p>
          <a:p>
            <a:endParaRPr lang="en-US" dirty="0"/>
          </a:p>
          <a:p>
            <a:r>
              <a:rPr lang="en-US" dirty="0"/>
              <a:t>Why are they needed?</a:t>
            </a:r>
          </a:p>
        </p:txBody>
      </p:sp>
    </p:spTree>
    <p:extLst>
      <p:ext uri="{BB962C8B-B14F-4D97-AF65-F5344CB8AC3E}">
        <p14:creationId xmlns:p14="http://schemas.microsoft.com/office/powerpoint/2010/main" val="3121327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interestingness needed?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Possible to generate large numbers of trivial associations</a:t>
            </a:r>
          </a:p>
          <a:p>
            <a:pPr lvl="1"/>
            <a:r>
              <a:rPr lang="en-US" dirty="0"/>
              <a:t>Students who took a course took its prerequisites (</a:t>
            </a:r>
            <a:r>
              <a:rPr lang="en-US" dirty="0" err="1"/>
              <a:t>Vialardi</a:t>
            </a:r>
            <a:r>
              <a:rPr lang="en-US" dirty="0"/>
              <a:t> et al., 2009) </a:t>
            </a:r>
          </a:p>
          <a:p>
            <a:pPr lvl="1"/>
            <a:r>
              <a:rPr lang="en-US" dirty="0"/>
              <a:t>Students who do poorly on the exams fail the course (El-</a:t>
            </a:r>
            <a:r>
              <a:rPr lang="en-US" dirty="0" err="1"/>
              <a:t>Halees</a:t>
            </a:r>
            <a:r>
              <a:rPr lang="en-US" dirty="0"/>
              <a:t>, 2009) </a:t>
            </a:r>
          </a:p>
        </p:txBody>
      </p:sp>
    </p:spTree>
    <p:extLst>
      <p:ext uri="{BB962C8B-B14F-4D97-AF65-F5344CB8AC3E}">
        <p14:creationId xmlns:p14="http://schemas.microsoft.com/office/powerpoint/2010/main" val="806662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Cosine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Measures co-occurrence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/>
              <a:t>	P(A^B)	</a:t>
            </a:r>
          </a:p>
          <a:p>
            <a:pPr marL="0" indent="0">
              <a:buNone/>
            </a:pPr>
            <a:r>
              <a:rPr lang="en-US" dirty="0"/>
              <a:t>	  </a:t>
            </a:r>
            <a:r>
              <a:rPr lang="en-US" dirty="0" err="1"/>
              <a:t>sqrt</a:t>
            </a:r>
            <a:r>
              <a:rPr lang="en-US" dirty="0"/>
              <a:t>(P(A)*P(B))</a:t>
            </a:r>
          </a:p>
          <a:p>
            <a:r>
              <a:rPr lang="en-US" dirty="0"/>
              <a:t>Easy to interpret (numbers closer to 1 than 0 are better; over 0.65 is desirable)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8949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/>
          </a:bodyPr>
          <a:lstStyle/>
          <a:p>
            <a:r>
              <a:rPr lang="en-US" dirty="0"/>
              <a:t>If a student took Advanced Data Mining, the student took Intro Statistics </a:t>
            </a:r>
          </a:p>
          <a:p>
            <a:r>
              <a:rPr lang="en-US" dirty="0"/>
              <a:t>Cosine?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168330"/>
              </p:ext>
            </p:extLst>
          </p:nvPr>
        </p:nvGraphicFramePr>
        <p:xfrm>
          <a:off x="4495800" y="1600200"/>
          <a:ext cx="4191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Took Advanced 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Took Intro Stat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564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Lift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Measures whether data points that have both A and B are more common than data points only containing B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/>
              <a:t>    Confidence(A-&gt;B)	</a:t>
            </a:r>
          </a:p>
          <a:p>
            <a:pPr marL="0" indent="0">
              <a:buNone/>
            </a:pPr>
            <a:r>
              <a:rPr lang="en-US" dirty="0"/>
              <a:t>	                 P(B)</a:t>
            </a:r>
          </a:p>
          <a:p>
            <a:r>
              <a:rPr lang="en-US" dirty="0"/>
              <a:t>Easy to interpret (lift over 1 indicates stronger association)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31821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/>
          </a:bodyPr>
          <a:lstStyle/>
          <a:p>
            <a:r>
              <a:rPr lang="en-US" dirty="0"/>
              <a:t>If a student took Advanced Data Mining, the student took Intro Statistics </a:t>
            </a:r>
          </a:p>
          <a:p>
            <a:r>
              <a:rPr lang="en-US" dirty="0"/>
              <a:t>Lift?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95800" y="1600200"/>
          <a:ext cx="4191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Took Advanced 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Took Intro Stat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778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Jaccard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Measures whether data points that have both A and B are more common than data points only containing B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/>
              <a:t> 	P(A^B)	</a:t>
            </a:r>
          </a:p>
          <a:p>
            <a:pPr marL="0" indent="0">
              <a:buNone/>
            </a:pPr>
            <a:r>
              <a:rPr lang="en-US" dirty="0"/>
              <a:t>	P(A)+P(B)-P(A^B)</a:t>
            </a:r>
          </a:p>
          <a:p>
            <a:r>
              <a:rPr lang="en-US" dirty="0"/>
              <a:t>Measures the relative degree to which having A and B together is more likely than having either A or B but not both </a:t>
            </a:r>
          </a:p>
        </p:txBody>
      </p:sp>
    </p:spTree>
    <p:extLst>
      <p:ext uri="{BB962C8B-B14F-4D97-AF65-F5344CB8AC3E}">
        <p14:creationId xmlns:p14="http://schemas.microsoft.com/office/powerpoint/2010/main" val="1213667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/>
          </a:bodyPr>
          <a:lstStyle/>
          <a:p>
            <a:r>
              <a:rPr lang="en-US" dirty="0"/>
              <a:t>If a student took Advanced Data Mining, the student took Intro Statistics </a:t>
            </a:r>
          </a:p>
          <a:p>
            <a:r>
              <a:rPr lang="en-US" dirty="0"/>
              <a:t>Jaccard?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495800" y="1600200"/>
          <a:ext cx="4191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Took Advanced 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Took Intro Stat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388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Merceron &amp; </a:t>
            </a:r>
            <a:r>
              <a:rPr lang="en-US" dirty="0" err="1"/>
              <a:t>Yacef</a:t>
            </a:r>
            <a:r>
              <a:rPr lang="en-US" dirty="0"/>
              <a:t> argue?</a:t>
            </a:r>
            <a:br>
              <a:rPr lang="en-US" dirty="0"/>
            </a:br>
            <a:r>
              <a:rPr lang="en-US" dirty="0"/>
              <a:t>(from the reading)</a:t>
            </a:r>
          </a:p>
        </p:txBody>
      </p:sp>
    </p:spTree>
    <p:extLst>
      <p:ext uri="{BB962C8B-B14F-4D97-AF65-F5344CB8AC3E}">
        <p14:creationId xmlns:p14="http://schemas.microsoft.com/office/powerpoint/2010/main" val="208551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we start, any questions on anything?</a:t>
            </a:r>
          </a:p>
        </p:txBody>
      </p:sp>
    </p:spTree>
    <p:extLst>
      <p:ext uri="{BB962C8B-B14F-4D97-AF65-F5344CB8AC3E}">
        <p14:creationId xmlns:p14="http://schemas.microsoft.com/office/powerpoint/2010/main" val="1930027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 </a:t>
            </a:r>
            <a:r>
              <a:rPr lang="en-US" dirty="0" err="1"/>
              <a:t>Merceron</a:t>
            </a:r>
            <a:r>
              <a:rPr lang="en-US" dirty="0"/>
              <a:t> &amp; </a:t>
            </a:r>
            <a:r>
              <a:rPr lang="en-US" dirty="0" err="1"/>
              <a:t>Yacef</a:t>
            </a:r>
            <a:r>
              <a:rPr lang="en-US" dirty="0"/>
              <a:t> argue?</a:t>
            </a:r>
          </a:p>
          <a:p>
            <a:endParaRPr lang="en-US" dirty="0"/>
          </a:p>
          <a:p>
            <a:r>
              <a:rPr lang="en-US" dirty="0"/>
              <a:t>Cosine and lift are well suited to educational data, results can be easily interpreted</a:t>
            </a:r>
          </a:p>
          <a:p>
            <a:r>
              <a:rPr lang="en-US" dirty="0"/>
              <a:t>Cosine first. If non-interesting, then lift.</a:t>
            </a:r>
          </a:p>
          <a:p>
            <a:r>
              <a:rPr lang="en-US" dirty="0"/>
              <a:t>If measures disagree, domain experts (teachers) should use the intuition behind the measures to decide whether or not to pay attention to the association rule.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468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Luna-</a:t>
            </a:r>
            <a:r>
              <a:rPr lang="en-US" dirty="0" err="1"/>
              <a:t>Bazaldua</a:t>
            </a:r>
            <a:r>
              <a:rPr lang="en-US" dirty="0"/>
              <a:t> and colleagues argue?</a:t>
            </a:r>
            <a:br>
              <a:rPr lang="en-US" dirty="0"/>
            </a:br>
            <a:r>
              <a:rPr lang="en-US" dirty="0"/>
              <a:t>(from the video lecture)</a:t>
            </a:r>
          </a:p>
        </p:txBody>
      </p:sp>
    </p:spTree>
    <p:extLst>
      <p:ext uri="{BB962C8B-B14F-4D97-AF65-F5344CB8AC3E}">
        <p14:creationId xmlns:p14="http://schemas.microsoft.com/office/powerpoint/2010/main" val="796133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 Luna-</a:t>
            </a:r>
            <a:r>
              <a:rPr lang="en-US" dirty="0" err="1"/>
              <a:t>Bazaldua</a:t>
            </a:r>
            <a:r>
              <a:rPr lang="en-US" dirty="0"/>
              <a:t> and colleagues argue?</a:t>
            </a:r>
          </a:p>
          <a:p>
            <a:endParaRPr lang="en-US" dirty="0"/>
          </a:p>
          <a:p>
            <a:r>
              <a:rPr lang="en-US" dirty="0"/>
              <a:t>Interestingness as evaluated by experts in context</a:t>
            </a:r>
          </a:p>
          <a:p>
            <a:r>
              <a:rPr lang="en-US" dirty="0"/>
              <a:t>Lift and cosine are good indicators of interestingness.</a:t>
            </a:r>
          </a:p>
          <a:p>
            <a:r>
              <a:rPr lang="en-US" dirty="0"/>
              <a:t>In addition, the Phi Coefficient, Conviction, and </a:t>
            </a:r>
            <a:r>
              <a:rPr lang="en-US" dirty="0" err="1"/>
              <a:t>Jaccard</a:t>
            </a:r>
            <a:r>
              <a:rPr lang="en-US" dirty="0"/>
              <a:t> also turn out to be good indicators of interestingness.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86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948E0-9631-26E2-AEAA-C62DFDA87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0DE73-31F8-40AD-1B05-998F0B2F5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6386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questions on </a:t>
            </a:r>
            <a:r>
              <a:rPr lang="en-US" dirty="0" err="1"/>
              <a:t>apriori</a:t>
            </a:r>
            <a:r>
              <a:rPr lang="en-US" dirty="0"/>
              <a:t> algorithm?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9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do 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Volunteer please?</a:t>
            </a:r>
          </a:p>
        </p:txBody>
      </p:sp>
    </p:spTree>
    <p:extLst>
      <p:ext uri="{BB962C8B-B14F-4D97-AF65-F5344CB8AC3E}">
        <p14:creationId xmlns:p14="http://schemas.microsoft.com/office/powerpoint/2010/main" val="38765165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Someone pick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level = 0.7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83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Generate Frequent </a:t>
            </a:r>
            <a:r>
              <a:rPr lang="en-US" dirty="0" err="1"/>
              <a:t>Itemset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ABCF		ABDG	ABEF		BEGH	</a:t>
            </a:r>
          </a:p>
          <a:p>
            <a:pPr marL="0" indent="0">
              <a:buNone/>
            </a:pPr>
            <a:r>
              <a:rPr lang="en-US" dirty="0"/>
              <a:t>BDIJ		BCDJ		DEFJ		ABCD</a:t>
            </a:r>
            <a:br>
              <a:rPr lang="en-US" dirty="0"/>
            </a:br>
            <a:r>
              <a:rPr lang="en-US" dirty="0"/>
              <a:t>DEGJ		DEGJ		ABCE		ABCF</a:t>
            </a:r>
          </a:p>
          <a:p>
            <a:pPr marL="0" indent="0">
              <a:buNone/>
            </a:pPr>
            <a:r>
              <a:rPr lang="en-US" dirty="0"/>
              <a:t>BCDJ		BCDE		DEFK		DEGH	</a:t>
            </a:r>
          </a:p>
        </p:txBody>
      </p:sp>
    </p:spTree>
    <p:extLst>
      <p:ext uri="{BB962C8B-B14F-4D97-AF65-F5344CB8AC3E}">
        <p14:creationId xmlns:p14="http://schemas.microsoft.com/office/powerpoint/2010/main" val="770148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Was the choice of support level appropriate?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ABCF		ABDG	ABEF		BEGH	</a:t>
            </a:r>
          </a:p>
          <a:p>
            <a:pPr marL="0" indent="0">
              <a:buNone/>
            </a:pPr>
            <a:r>
              <a:rPr lang="en-US" dirty="0"/>
              <a:t>BDIJ		BCDJ		DEFJ		ABCD</a:t>
            </a:r>
            <a:br>
              <a:rPr lang="en-US" dirty="0"/>
            </a:br>
            <a:r>
              <a:rPr lang="en-US" dirty="0"/>
              <a:t>DEGJ		DEGJ		ABCE		ABCF</a:t>
            </a:r>
          </a:p>
          <a:p>
            <a:pPr marL="0" indent="0">
              <a:buNone/>
            </a:pPr>
            <a:r>
              <a:rPr lang="en-US" dirty="0"/>
              <a:t>BCDJ		BCDE		DEFK		DEGH	</a:t>
            </a:r>
          </a:p>
        </p:txBody>
      </p:sp>
    </p:spTree>
    <p:extLst>
      <p:ext uri="{BB962C8B-B14F-4D97-AF65-F5344CB8AC3E}">
        <p14:creationId xmlns:p14="http://schemas.microsoft.com/office/powerpoint/2010/main" val="1802610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Re-try with lower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ABCF		ABDG	ABEF		BEGH	</a:t>
            </a:r>
          </a:p>
          <a:p>
            <a:pPr marL="0" indent="0">
              <a:buNone/>
            </a:pPr>
            <a:r>
              <a:rPr lang="en-US" dirty="0"/>
              <a:t>BDIJ		BCDJ		DEFJ		ABCD</a:t>
            </a:r>
            <a:br>
              <a:rPr lang="en-US" dirty="0"/>
            </a:br>
            <a:r>
              <a:rPr lang="en-US" dirty="0"/>
              <a:t>DEGJ		DEGJ		ABCE		ABCF</a:t>
            </a:r>
          </a:p>
          <a:p>
            <a:pPr marL="0" indent="0">
              <a:buNone/>
            </a:pPr>
            <a:r>
              <a:rPr lang="en-US" dirty="0"/>
              <a:t>BCDJ		BCDE		DEFK		DEGH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BD, AB, BC, DE, DJ</a:t>
            </a:r>
          </a:p>
          <a:p>
            <a:pPr marL="0" indent="0">
              <a:buNone/>
            </a:pPr>
            <a:r>
              <a:rPr lang="en-US" b="1" dirty="0"/>
              <a:t>J-&gt;D, E-&gt;D, D-&gt;E, D-&gt;J, B-&gt;D, D-&gt;B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BCD</a:t>
            </a:r>
          </a:p>
          <a:p>
            <a:pPr marL="0" indent="0">
              <a:buNone/>
            </a:pPr>
            <a:r>
              <a:rPr lang="en-US" b="1" dirty="0"/>
              <a:t>CD-&gt;B, BC-&gt;D,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99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association rule mining?</a:t>
            </a:r>
          </a:p>
        </p:txBody>
      </p:sp>
    </p:spTree>
    <p:extLst>
      <p:ext uri="{BB962C8B-B14F-4D97-AF65-F5344CB8AC3E}">
        <p14:creationId xmlns:p14="http://schemas.microsoft.com/office/powerpoint/2010/main" val="1166442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Generate Rules From Frequent </a:t>
            </a:r>
            <a:r>
              <a:rPr lang="en-US" dirty="0" err="1"/>
              <a:t>Itemset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ABCF		ABDG	ABEF		BEGH	</a:t>
            </a:r>
          </a:p>
          <a:p>
            <a:pPr marL="0" indent="0">
              <a:buNone/>
            </a:pPr>
            <a:r>
              <a:rPr lang="en-US" dirty="0"/>
              <a:t>BDIJ		BCDJ		DEFJ		ABCD</a:t>
            </a:r>
            <a:br>
              <a:rPr lang="en-US" dirty="0"/>
            </a:br>
            <a:r>
              <a:rPr lang="en-US" dirty="0"/>
              <a:t>DEGJ		DEGJ		ABCE		ABCF</a:t>
            </a:r>
          </a:p>
          <a:p>
            <a:pPr marL="0" indent="0">
              <a:buNone/>
            </a:pPr>
            <a:r>
              <a:rPr lang="en-US" dirty="0"/>
              <a:t>BCDJ		BCDE		DEFK		DEGH	</a:t>
            </a:r>
          </a:p>
        </p:txBody>
      </p:sp>
    </p:spTree>
    <p:extLst>
      <p:ext uri="{BB962C8B-B14F-4D97-AF65-F5344CB8AC3E}">
        <p14:creationId xmlns:p14="http://schemas.microsoft.com/office/powerpoint/2010/main" val="27668946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331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F254E-B986-4CC7-8D33-6C8E59FCF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Sequence Mining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56462-36E8-4763-9592-A6665310B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differential sequence mining and regular sequential pattern mining? (</a:t>
            </a:r>
            <a:r>
              <a:rPr lang="en-US" dirty="0" err="1"/>
              <a:t>Kinnebrew</a:t>
            </a:r>
            <a:r>
              <a:rPr lang="en-US" dirty="0"/>
              <a:t> article)</a:t>
            </a:r>
          </a:p>
        </p:txBody>
      </p:sp>
    </p:spTree>
    <p:extLst>
      <p:ext uri="{BB962C8B-B14F-4D97-AF65-F5344CB8AC3E}">
        <p14:creationId xmlns:p14="http://schemas.microsoft.com/office/powerpoint/2010/main" val="3855735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1FA02-23A7-5005-A93E-3D676EBC0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differentiating sequences by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23301-E874-E14F-3354-855ECA6D1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Cukurova</a:t>
            </a:r>
            <a:r>
              <a:rPr lang="en-US" dirty="0"/>
              <a:t> et al., 2022)</a:t>
            </a:r>
          </a:p>
          <a:p>
            <a:r>
              <a:rPr lang="en-US" dirty="0"/>
              <a:t>Compared prevalence of sequences by group statistically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CB9595-6325-2EF6-8474-68D99CB42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4285" y="3124200"/>
            <a:ext cx="5639715" cy="360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40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C560A-8760-F8F1-4972-6311C35EC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B0DFB-9CA8-F35A-C80D-418E19D9A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85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in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might be some reasonable applications for Association Rule Mining, Sequential Pattern Mining, and Differential Sequence Mining in education?</a:t>
            </a:r>
          </a:p>
        </p:txBody>
      </p:sp>
    </p:spTree>
    <p:extLst>
      <p:ext uri="{BB962C8B-B14F-4D97-AF65-F5344CB8AC3E}">
        <p14:creationId xmlns:p14="http://schemas.microsoft.com/office/powerpoint/2010/main" val="15274672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A1000-0800-425D-AD1D-5BFE410D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Brainstorming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E247D-6498-4F96-803A-0A7C6CFC1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into groups of 3 and brainstorm on what ARM/SPM/DSM could be used for </a:t>
            </a:r>
            <a:r>
              <a:rPr lang="en-US"/>
              <a:t>in education</a:t>
            </a:r>
          </a:p>
        </p:txBody>
      </p:sp>
    </p:spTree>
    <p:extLst>
      <p:ext uri="{BB962C8B-B14F-4D97-AF65-F5344CB8AC3E}">
        <p14:creationId xmlns:p14="http://schemas.microsoft.com/office/powerpoint/2010/main" val="32217901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A1000-0800-425D-AD1D-5BFE410D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Brainstorming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E247D-6498-4F96-803A-0A7C6CFC1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form into groups of 3 in breakout rooms and brainstorm on what ARM/SPM/DSM could be used for in education</a:t>
            </a:r>
          </a:p>
          <a:p>
            <a:endParaRPr lang="en-US" dirty="0"/>
          </a:p>
          <a:p>
            <a:r>
              <a:rPr lang="en-US" dirty="0"/>
              <a:t>Afterwards, please share some of your ideas</a:t>
            </a:r>
          </a:p>
        </p:txBody>
      </p:sp>
    </p:spTree>
    <p:extLst>
      <p:ext uri="{BB962C8B-B14F-4D97-AF65-F5344CB8AC3E}">
        <p14:creationId xmlns:p14="http://schemas.microsoft.com/office/powerpoint/2010/main" val="31720458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Pattern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sequential pattern mining?</a:t>
            </a:r>
          </a:p>
        </p:txBody>
      </p:sp>
    </p:spTree>
    <p:extLst>
      <p:ext uri="{BB962C8B-B14F-4D97-AF65-F5344CB8AC3E}">
        <p14:creationId xmlns:p14="http://schemas.microsoft.com/office/powerpoint/2010/main" val="299020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SPM/ARM Causal?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2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SPM/ARM Causal?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3A0647-CD86-F2B3-5E3B-9980F2B6FD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807869"/>
            <a:ext cx="8359236" cy="198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302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The Land of Inconsistent Terminology</a:t>
            </a:r>
          </a:p>
        </p:txBody>
      </p:sp>
      <p:pic>
        <p:nvPicPr>
          <p:cNvPr id="2050" name="Picture 2" descr="http://www.precisionnutrition.com/wordpress/wp-content/uploads/2010/06/homersimpson-in-chocolate-lan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01333"/>
            <a:ext cx="4610100" cy="465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36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Association Rule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</a:t>
            </a:r>
          </a:p>
          <a:p>
            <a:r>
              <a:rPr lang="en-US" dirty="0"/>
              <a:t>Confidence</a:t>
            </a:r>
          </a:p>
          <a:p>
            <a:endParaRPr lang="en-US" dirty="0"/>
          </a:p>
          <a:p>
            <a:r>
              <a:rPr lang="en-US" dirty="0"/>
              <a:t>What do they mean?</a:t>
            </a:r>
          </a:p>
          <a:p>
            <a:r>
              <a:rPr lang="en-US" dirty="0"/>
              <a:t>Why are they useful?</a:t>
            </a:r>
          </a:p>
        </p:txBody>
      </p:sp>
    </p:spTree>
    <p:extLst>
      <p:ext uri="{BB962C8B-B14F-4D97-AF65-F5344CB8AC3E}">
        <p14:creationId xmlns:p14="http://schemas.microsoft.com/office/powerpoint/2010/main" val="247650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/>
          </a:bodyPr>
          <a:lstStyle/>
          <a:p>
            <a:r>
              <a:rPr lang="en-US" dirty="0"/>
              <a:t>If a student took Advanced Data Mining, the student took Intro Statistics </a:t>
            </a:r>
          </a:p>
          <a:p>
            <a:r>
              <a:rPr lang="en-US" dirty="0"/>
              <a:t>Support?</a:t>
            </a:r>
          </a:p>
          <a:p>
            <a:r>
              <a:rPr lang="en-US" dirty="0"/>
              <a:t>Confidence?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306180"/>
              </p:ext>
            </p:extLst>
          </p:nvPr>
        </p:nvGraphicFramePr>
        <p:xfrm>
          <a:off x="4495800" y="1600200"/>
          <a:ext cx="4191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Took Advanced 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Took Intro Stat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5150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7500</TotalTime>
  <Words>1366</Words>
  <Application>Microsoft Office PowerPoint</Application>
  <PresentationFormat>On-screen Show (4:3)</PresentationFormat>
  <Paragraphs>251</Paragraphs>
  <Slides>38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Calibri</vt:lpstr>
      <vt:lpstr>Office Theme</vt:lpstr>
      <vt:lpstr>Core Methods in  Educational Data Mining</vt:lpstr>
      <vt:lpstr>Questions?</vt:lpstr>
      <vt:lpstr>Association Rule Mining</vt:lpstr>
      <vt:lpstr>Sequential Pattern Mining</vt:lpstr>
      <vt:lpstr>Are SPM/ARM Causal?</vt:lpstr>
      <vt:lpstr>Are SPM/ARM Causal?</vt:lpstr>
      <vt:lpstr>Today’s Class</vt:lpstr>
      <vt:lpstr>Association Rule Metrics</vt:lpstr>
      <vt:lpstr>Exercise</vt:lpstr>
      <vt:lpstr>Questions? Comments?</vt:lpstr>
      <vt:lpstr>Association Rule Metrics</vt:lpstr>
      <vt:lpstr>Why is interestingness needed?</vt:lpstr>
      <vt:lpstr>Example: Cosine</vt:lpstr>
      <vt:lpstr>Exercise</vt:lpstr>
      <vt:lpstr>Example: Lift</vt:lpstr>
      <vt:lpstr>Exercise</vt:lpstr>
      <vt:lpstr>Example: Jaccard</vt:lpstr>
      <vt:lpstr>Exercise</vt:lpstr>
      <vt:lpstr>Association Rule Metrics</vt:lpstr>
      <vt:lpstr>Association Rule Metrics</vt:lpstr>
      <vt:lpstr>Association Rule Metrics</vt:lpstr>
      <vt:lpstr>Association Rule Metrics</vt:lpstr>
      <vt:lpstr>Questions? Comments?</vt:lpstr>
      <vt:lpstr>Any questions on apriori algorithm?</vt:lpstr>
      <vt:lpstr>Let’s do an example</vt:lpstr>
      <vt:lpstr>Someone pick</vt:lpstr>
      <vt:lpstr>Generate Frequent Itemset</vt:lpstr>
      <vt:lpstr>Was the choice of support level appropriate?</vt:lpstr>
      <vt:lpstr>Re-try with lower support</vt:lpstr>
      <vt:lpstr>Generate Rules From Frequent Itemset</vt:lpstr>
      <vt:lpstr>Questions? Comments?</vt:lpstr>
      <vt:lpstr>Differential Sequence Mining</vt:lpstr>
      <vt:lpstr>Example of differentiating sequences by group</vt:lpstr>
      <vt:lpstr>Questions? Comments?</vt:lpstr>
      <vt:lpstr>Rules in Education</vt:lpstr>
      <vt:lpstr>Brainstorming activity</vt:lpstr>
      <vt:lpstr>Brainstorming activity</vt:lpstr>
      <vt:lpstr>The End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Ryan Baker</cp:lastModifiedBy>
  <cp:revision>642</cp:revision>
  <dcterms:created xsi:type="dcterms:W3CDTF">2010-01-07T20:34:12Z</dcterms:created>
  <dcterms:modified xsi:type="dcterms:W3CDTF">2024-10-26T11:42:58Z</dcterms:modified>
</cp:coreProperties>
</file>